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3" r:id="rId3"/>
    <p:sldId id="338" r:id="rId4"/>
    <p:sldId id="310" r:id="rId5"/>
    <p:sldId id="312" r:id="rId6"/>
    <p:sldId id="314" r:id="rId7"/>
    <p:sldId id="341" r:id="rId8"/>
    <p:sldId id="315" r:id="rId9"/>
    <p:sldId id="330" r:id="rId10"/>
    <p:sldId id="343" r:id="rId11"/>
    <p:sldId id="344" r:id="rId12"/>
    <p:sldId id="324" r:id="rId13"/>
    <p:sldId id="326" r:id="rId14"/>
    <p:sldId id="327" r:id="rId15"/>
    <p:sldId id="331" r:id="rId16"/>
    <p:sldId id="333" r:id="rId17"/>
    <p:sldId id="334" r:id="rId18"/>
    <p:sldId id="336" r:id="rId19"/>
    <p:sldId id="342" r:id="rId20"/>
    <p:sldId id="316" r:id="rId21"/>
    <p:sldId id="291" r:id="rId22"/>
    <p:sldId id="274" r:id="rId23"/>
    <p:sldId id="293" r:id="rId24"/>
    <p:sldId id="286" r:id="rId25"/>
    <p:sldId id="287" r:id="rId26"/>
    <p:sldId id="305" r:id="rId27"/>
    <p:sldId id="288" r:id="rId28"/>
    <p:sldId id="289" r:id="rId29"/>
    <p:sldId id="296" r:id="rId30"/>
    <p:sldId id="297" r:id="rId31"/>
    <p:sldId id="299" r:id="rId32"/>
    <p:sldId id="301" r:id="rId33"/>
    <p:sldId id="285" r:id="rId34"/>
    <p:sldId id="303" r:id="rId35"/>
    <p:sldId id="302" r:id="rId36"/>
    <p:sldId id="281" r:id="rId37"/>
    <p:sldId id="283" r:id="rId38"/>
    <p:sldId id="284" r:id="rId39"/>
    <p:sldId id="304" r:id="rId40"/>
    <p:sldId id="307" r:id="rId41"/>
    <p:sldId id="308" r:id="rId42"/>
    <p:sldId id="309" r:id="rId43"/>
    <p:sldId id="320" r:id="rId44"/>
    <p:sldId id="323" r:id="rId45"/>
    <p:sldId id="337" r:id="rId46"/>
    <p:sldId id="339" r:id="rId47"/>
    <p:sldId id="34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65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79.emf"/><Relationship Id="rId8" Type="http://schemas.openxmlformats.org/officeDocument/2006/relationships/image" Target="../media/image80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C13DD-909E-B540-9CB3-CEBE0C9877D5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A218-BC4A-8448-BDB3-F766C75F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(13/04/15 10:54) -----</a:t>
            </a:r>
          </a:p>
          <a:p>
            <a:r>
              <a:rPr lang="en-US"/>
              <a:t>check gaussian ring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EA218-BC4A-8448-BDB3-F766C75FF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26/04/15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7.emf"/><Relationship Id="rId5" Type="http://schemas.openxmlformats.org/officeDocument/2006/relationships/image" Target="../media/image3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4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2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9.emf"/><Relationship Id="rId6" Type="http://schemas.openxmlformats.org/officeDocument/2006/relationships/image" Target="../media/image5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4.emf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8.png"/><Relationship Id="rId8" Type="http://schemas.openxmlformats.org/officeDocument/2006/relationships/image" Target="../media/image5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58.emf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gi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77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78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79.emf"/><Relationship Id="rId17" Type="http://schemas.openxmlformats.org/officeDocument/2006/relationships/oleObject" Target="../embeddings/oleObject24.bin"/><Relationship Id="rId18" Type="http://schemas.openxmlformats.org/officeDocument/2006/relationships/image" Target="../media/image8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75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7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8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85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86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2.png"/><Relationship Id="rId1" Type="http://schemas.microsoft.com/office/2007/relationships/media" Target="../media/media5.mpg"/><Relationship Id="rId2" Type="http://schemas.openxmlformats.org/officeDocument/2006/relationships/video" Target="../media/media5.m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Relationship Id="rId3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image" Target="../media/image8.png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Shape of </a:t>
            </a:r>
            <a:r>
              <a:rPr lang="en-US" dirty="0" smtClean="0">
                <a:solidFill>
                  <a:srgbClr val="0000FF"/>
                </a:solidFill>
              </a:rPr>
              <a:t>moving chromosomes </a:t>
            </a:r>
            <a:r>
              <a:rPr lang="en-US" dirty="0">
                <a:solidFill>
                  <a:srgbClr val="0000FF"/>
                </a:solidFill>
              </a:rPr>
              <a:t>in </a:t>
            </a:r>
            <a:r>
              <a:rPr lang="en-US" dirty="0" smtClean="0">
                <a:solidFill>
                  <a:srgbClr val="0000FF"/>
                </a:solidFill>
              </a:rPr>
              <a:t>fission </a:t>
            </a:r>
            <a:r>
              <a:rPr lang="en-US" dirty="0">
                <a:solidFill>
                  <a:srgbClr val="0000FF"/>
                </a:solidFill>
              </a:rPr>
              <a:t>yeast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54947"/>
            <a:ext cx="6851650" cy="1752600"/>
          </a:xfrm>
        </p:spPr>
        <p:txBody>
          <a:bodyPr>
            <a:normAutofit/>
          </a:bodyPr>
          <a:lstStyle/>
          <a:p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27.04.2015</a:t>
            </a:r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274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Monte-Carlo Simulation (</a:t>
            </a:r>
            <a:r>
              <a:rPr lang="en-US" sz="3600" dirty="0" smtClean="0"/>
              <a:t>T = 1, N =50) </a:t>
            </a:r>
            <a:endParaRPr lang="en-US" sz="3600" dirty="0"/>
          </a:p>
        </p:txBody>
      </p:sp>
      <p:pic>
        <p:nvPicPr>
          <p:cNvPr id="2" name="movie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9" y="1585913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97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Monte-Carlo simulation (</a:t>
            </a:r>
            <a:r>
              <a:rPr lang="en-US" sz="3600" dirty="0" smtClean="0"/>
              <a:t>T=10000, N =50) </a:t>
            </a:r>
            <a:endParaRPr lang="en-US" sz="3600" dirty="0"/>
          </a:p>
        </p:txBody>
      </p:sp>
      <p:pic>
        <p:nvPicPr>
          <p:cNvPr id="2" name="movieTin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1697038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9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477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(N=100)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0" y="981689"/>
            <a:ext cx="716563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4772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Gyration Radius (N=100)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0" y="1256125"/>
            <a:ext cx="7889875" cy="53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0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 descr="shapeDis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5" cy="57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81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</a:t>
            </a:r>
            <a:r>
              <a:rPr lang="en-US" altLang="zh-CN" sz="2800" dirty="0" smtClean="0"/>
              <a:t>(N=100, with </a:t>
            </a:r>
            <a:r>
              <a:rPr lang="en-US" altLang="zh-CN" sz="2800" dirty="0" smtClean="0"/>
              <a:t>excluded volume)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193820"/>
            <a:ext cx="7270750" cy="53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5" cy="5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3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610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(multiple rings)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8" y="1246326"/>
            <a:ext cx="7086233" cy="52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4" cy="5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xtract 24"/>
          <p:cNvSpPr/>
          <p:nvPr/>
        </p:nvSpPr>
        <p:spPr>
          <a:xfrm rot="15678273">
            <a:off x="5880972" y="1058051"/>
            <a:ext cx="1801160" cy="2805147"/>
          </a:xfrm>
          <a:prstGeom prst="flowChartExtra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6665" y="335358"/>
            <a:ext cx="130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TODO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68375" y="1051022"/>
            <a:ext cx="5686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Symmetric break for pinned polymer loop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10805" y="1952625"/>
            <a:ext cx="3048446" cy="1111249"/>
            <a:chOff x="1888680" y="2508250"/>
            <a:chExt cx="3048446" cy="1111249"/>
          </a:xfrm>
        </p:grpSpPr>
        <p:sp>
          <p:nvSpPr>
            <p:cNvPr id="14" name="Oval 13"/>
            <p:cNvSpPr/>
            <p:nvPr/>
          </p:nvSpPr>
          <p:spPr>
            <a:xfrm>
              <a:off x="1888680" y="2508250"/>
              <a:ext cx="3048446" cy="111124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74875" y="2698750"/>
              <a:ext cx="2492375" cy="793750"/>
            </a:xfrm>
            <a:custGeom>
              <a:avLst/>
              <a:gdLst>
                <a:gd name="connsiteX0" fmla="*/ 793750 w 2492375"/>
                <a:gd name="connsiteY0" fmla="*/ 269875 h 793750"/>
                <a:gd name="connsiteX1" fmla="*/ 746125 w 2492375"/>
                <a:gd name="connsiteY1" fmla="*/ 190500 h 793750"/>
                <a:gd name="connsiteX2" fmla="*/ 635000 w 2492375"/>
                <a:gd name="connsiteY2" fmla="*/ 142875 h 793750"/>
                <a:gd name="connsiteX3" fmla="*/ 555625 w 2492375"/>
                <a:gd name="connsiteY3" fmla="*/ 127000 h 793750"/>
                <a:gd name="connsiteX4" fmla="*/ 206375 w 2492375"/>
                <a:gd name="connsiteY4" fmla="*/ 95250 h 793750"/>
                <a:gd name="connsiteX5" fmla="*/ 15875 w 2492375"/>
                <a:gd name="connsiteY5" fmla="*/ 95250 h 793750"/>
                <a:gd name="connsiteX6" fmla="*/ 0 w 2492375"/>
                <a:gd name="connsiteY6" fmla="*/ 142875 h 793750"/>
                <a:gd name="connsiteX7" fmla="*/ 15875 w 2492375"/>
                <a:gd name="connsiteY7" fmla="*/ 317500 h 793750"/>
                <a:gd name="connsiteX8" fmla="*/ 31750 w 2492375"/>
                <a:gd name="connsiteY8" fmla="*/ 365125 h 793750"/>
                <a:gd name="connsiteX9" fmla="*/ 142875 w 2492375"/>
                <a:gd name="connsiteY9" fmla="*/ 412750 h 793750"/>
                <a:gd name="connsiteX10" fmla="*/ 190500 w 2492375"/>
                <a:gd name="connsiteY10" fmla="*/ 444500 h 793750"/>
                <a:gd name="connsiteX11" fmla="*/ 285750 w 2492375"/>
                <a:gd name="connsiteY11" fmla="*/ 476250 h 793750"/>
                <a:gd name="connsiteX12" fmla="*/ 301625 w 2492375"/>
                <a:gd name="connsiteY12" fmla="*/ 523875 h 793750"/>
                <a:gd name="connsiteX13" fmla="*/ 396875 w 2492375"/>
                <a:gd name="connsiteY13" fmla="*/ 571500 h 793750"/>
                <a:gd name="connsiteX14" fmla="*/ 587375 w 2492375"/>
                <a:gd name="connsiteY14" fmla="*/ 555625 h 793750"/>
                <a:gd name="connsiteX15" fmla="*/ 682625 w 2492375"/>
                <a:gd name="connsiteY15" fmla="*/ 555625 h 793750"/>
                <a:gd name="connsiteX16" fmla="*/ 714375 w 2492375"/>
                <a:gd name="connsiteY16" fmla="*/ 603250 h 793750"/>
                <a:gd name="connsiteX17" fmla="*/ 730250 w 2492375"/>
                <a:gd name="connsiteY17" fmla="*/ 714375 h 793750"/>
                <a:gd name="connsiteX18" fmla="*/ 777875 w 2492375"/>
                <a:gd name="connsiteY18" fmla="*/ 746125 h 793750"/>
                <a:gd name="connsiteX19" fmla="*/ 889000 w 2492375"/>
                <a:gd name="connsiteY19" fmla="*/ 793750 h 793750"/>
                <a:gd name="connsiteX20" fmla="*/ 1016000 w 2492375"/>
                <a:gd name="connsiteY20" fmla="*/ 777875 h 793750"/>
                <a:gd name="connsiteX21" fmla="*/ 1079500 w 2492375"/>
                <a:gd name="connsiteY21" fmla="*/ 698500 h 793750"/>
                <a:gd name="connsiteX22" fmla="*/ 1095375 w 2492375"/>
                <a:gd name="connsiteY22" fmla="*/ 635000 h 793750"/>
                <a:gd name="connsiteX23" fmla="*/ 1111250 w 2492375"/>
                <a:gd name="connsiteY23" fmla="*/ 428625 h 793750"/>
                <a:gd name="connsiteX24" fmla="*/ 1143000 w 2492375"/>
                <a:gd name="connsiteY24" fmla="*/ 333375 h 793750"/>
                <a:gd name="connsiteX25" fmla="*/ 1158875 w 2492375"/>
                <a:gd name="connsiteY25" fmla="*/ 254000 h 793750"/>
                <a:gd name="connsiteX26" fmla="*/ 1222375 w 2492375"/>
                <a:gd name="connsiteY26" fmla="*/ 158750 h 793750"/>
                <a:gd name="connsiteX27" fmla="*/ 1317625 w 2492375"/>
                <a:gd name="connsiteY27" fmla="*/ 95250 h 793750"/>
                <a:gd name="connsiteX28" fmla="*/ 1444625 w 2492375"/>
                <a:gd name="connsiteY28" fmla="*/ 0 h 793750"/>
                <a:gd name="connsiteX29" fmla="*/ 1698625 w 2492375"/>
                <a:gd name="connsiteY29" fmla="*/ 15875 h 793750"/>
                <a:gd name="connsiteX30" fmla="*/ 1730375 w 2492375"/>
                <a:gd name="connsiteY30" fmla="*/ 63500 h 793750"/>
                <a:gd name="connsiteX31" fmla="*/ 1793875 w 2492375"/>
                <a:gd name="connsiteY31" fmla="*/ 111125 h 793750"/>
                <a:gd name="connsiteX32" fmla="*/ 1841500 w 2492375"/>
                <a:gd name="connsiteY32" fmla="*/ 158750 h 793750"/>
                <a:gd name="connsiteX33" fmla="*/ 1920875 w 2492375"/>
                <a:gd name="connsiteY33" fmla="*/ 174625 h 793750"/>
                <a:gd name="connsiteX34" fmla="*/ 2016125 w 2492375"/>
                <a:gd name="connsiteY34" fmla="*/ 206375 h 793750"/>
                <a:gd name="connsiteX35" fmla="*/ 2047875 w 2492375"/>
                <a:gd name="connsiteY35" fmla="*/ 269875 h 793750"/>
                <a:gd name="connsiteX36" fmla="*/ 2063750 w 2492375"/>
                <a:gd name="connsiteY36" fmla="*/ 444500 h 793750"/>
                <a:gd name="connsiteX37" fmla="*/ 2174875 w 2492375"/>
                <a:gd name="connsiteY37" fmla="*/ 428625 h 793750"/>
                <a:gd name="connsiteX38" fmla="*/ 2301875 w 2492375"/>
                <a:gd name="connsiteY38" fmla="*/ 381000 h 793750"/>
                <a:gd name="connsiteX39" fmla="*/ 2428875 w 2492375"/>
                <a:gd name="connsiteY39" fmla="*/ 349250 h 793750"/>
                <a:gd name="connsiteX40" fmla="*/ 2476500 w 2492375"/>
                <a:gd name="connsiteY40" fmla="*/ 254000 h 793750"/>
                <a:gd name="connsiteX41" fmla="*/ 2492375 w 2492375"/>
                <a:gd name="connsiteY41" fmla="*/ 206375 h 793750"/>
                <a:gd name="connsiteX42" fmla="*/ 2476500 w 2492375"/>
                <a:gd name="connsiteY42" fmla="*/ 111125 h 793750"/>
                <a:gd name="connsiteX43" fmla="*/ 2381250 w 2492375"/>
                <a:gd name="connsiteY43" fmla="*/ 79375 h 793750"/>
                <a:gd name="connsiteX44" fmla="*/ 2111375 w 2492375"/>
                <a:gd name="connsiteY44" fmla="*/ 95250 h 793750"/>
                <a:gd name="connsiteX45" fmla="*/ 2079625 w 2492375"/>
                <a:gd name="connsiteY45" fmla="*/ 158750 h 793750"/>
                <a:gd name="connsiteX46" fmla="*/ 2032000 w 2492375"/>
                <a:gd name="connsiteY46" fmla="*/ 254000 h 793750"/>
                <a:gd name="connsiteX47" fmla="*/ 1889125 w 2492375"/>
                <a:gd name="connsiteY47" fmla="*/ 333375 h 793750"/>
                <a:gd name="connsiteX48" fmla="*/ 1841500 w 2492375"/>
                <a:gd name="connsiteY48" fmla="*/ 365125 h 793750"/>
                <a:gd name="connsiteX49" fmla="*/ 1793875 w 2492375"/>
                <a:gd name="connsiteY49" fmla="*/ 698500 h 793750"/>
                <a:gd name="connsiteX50" fmla="*/ 1746250 w 2492375"/>
                <a:gd name="connsiteY50" fmla="*/ 730250 h 793750"/>
                <a:gd name="connsiteX51" fmla="*/ 1666875 w 2492375"/>
                <a:gd name="connsiteY51" fmla="*/ 682625 h 793750"/>
                <a:gd name="connsiteX52" fmla="*/ 1619250 w 2492375"/>
                <a:gd name="connsiteY52" fmla="*/ 635000 h 793750"/>
                <a:gd name="connsiteX53" fmla="*/ 1571625 w 2492375"/>
                <a:gd name="connsiteY53" fmla="*/ 603250 h 793750"/>
                <a:gd name="connsiteX54" fmla="*/ 1539875 w 2492375"/>
                <a:gd name="connsiteY54" fmla="*/ 555625 h 793750"/>
                <a:gd name="connsiteX55" fmla="*/ 1270000 w 2492375"/>
                <a:gd name="connsiteY55" fmla="*/ 460375 h 793750"/>
                <a:gd name="connsiteX56" fmla="*/ 1127125 w 2492375"/>
                <a:gd name="connsiteY56" fmla="*/ 412750 h 793750"/>
                <a:gd name="connsiteX57" fmla="*/ 1079500 w 2492375"/>
                <a:gd name="connsiteY57" fmla="*/ 396875 h 793750"/>
                <a:gd name="connsiteX58" fmla="*/ 984250 w 2492375"/>
                <a:gd name="connsiteY58" fmla="*/ 349250 h 793750"/>
                <a:gd name="connsiteX59" fmla="*/ 841375 w 2492375"/>
                <a:gd name="connsiteY59" fmla="*/ 269875 h 793750"/>
                <a:gd name="connsiteX60" fmla="*/ 793750 w 2492375"/>
                <a:gd name="connsiteY60" fmla="*/ 254000 h 793750"/>
                <a:gd name="connsiteX61" fmla="*/ 746125 w 2492375"/>
                <a:gd name="connsiteY61" fmla="*/ 23812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92375" h="793750">
                  <a:moveTo>
                    <a:pt x="793750" y="269875"/>
                  </a:moveTo>
                  <a:cubicBezTo>
                    <a:pt x="777875" y="243417"/>
                    <a:pt x="767943" y="212318"/>
                    <a:pt x="746125" y="190500"/>
                  </a:cubicBezTo>
                  <a:cubicBezTo>
                    <a:pt x="730981" y="175356"/>
                    <a:pt x="660300" y="149200"/>
                    <a:pt x="635000" y="142875"/>
                  </a:cubicBezTo>
                  <a:cubicBezTo>
                    <a:pt x="608823" y="136331"/>
                    <a:pt x="582240" y="131436"/>
                    <a:pt x="555625" y="127000"/>
                  </a:cubicBezTo>
                  <a:cubicBezTo>
                    <a:pt x="410957" y="102889"/>
                    <a:pt x="385720" y="107206"/>
                    <a:pt x="206375" y="95250"/>
                  </a:cubicBezTo>
                  <a:cubicBezTo>
                    <a:pt x="135234" y="71536"/>
                    <a:pt x="112546" y="56582"/>
                    <a:pt x="15875" y="95250"/>
                  </a:cubicBezTo>
                  <a:cubicBezTo>
                    <a:pt x="338" y="101465"/>
                    <a:pt x="5292" y="127000"/>
                    <a:pt x="0" y="142875"/>
                  </a:cubicBezTo>
                  <a:cubicBezTo>
                    <a:pt x="5292" y="201083"/>
                    <a:pt x="7609" y="259639"/>
                    <a:pt x="15875" y="317500"/>
                  </a:cubicBezTo>
                  <a:cubicBezTo>
                    <a:pt x="18242" y="334066"/>
                    <a:pt x="19917" y="353292"/>
                    <a:pt x="31750" y="365125"/>
                  </a:cubicBezTo>
                  <a:cubicBezTo>
                    <a:pt x="64784" y="398159"/>
                    <a:pt x="104925" y="393775"/>
                    <a:pt x="142875" y="412750"/>
                  </a:cubicBezTo>
                  <a:cubicBezTo>
                    <a:pt x="159940" y="421283"/>
                    <a:pt x="173065" y="436751"/>
                    <a:pt x="190500" y="444500"/>
                  </a:cubicBezTo>
                  <a:cubicBezTo>
                    <a:pt x="221083" y="458092"/>
                    <a:pt x="285750" y="476250"/>
                    <a:pt x="285750" y="476250"/>
                  </a:cubicBezTo>
                  <a:cubicBezTo>
                    <a:pt x="291042" y="492125"/>
                    <a:pt x="291172" y="510808"/>
                    <a:pt x="301625" y="523875"/>
                  </a:cubicBezTo>
                  <a:cubicBezTo>
                    <a:pt x="324006" y="551851"/>
                    <a:pt x="365502" y="561042"/>
                    <a:pt x="396875" y="571500"/>
                  </a:cubicBezTo>
                  <a:cubicBezTo>
                    <a:pt x="460375" y="566208"/>
                    <a:pt x="524214" y="564046"/>
                    <a:pt x="587375" y="555625"/>
                  </a:cubicBezTo>
                  <a:cubicBezTo>
                    <a:pt x="678089" y="543530"/>
                    <a:pt x="591911" y="525387"/>
                    <a:pt x="682625" y="555625"/>
                  </a:cubicBezTo>
                  <a:cubicBezTo>
                    <a:pt x="693208" y="571500"/>
                    <a:pt x="708893" y="584975"/>
                    <a:pt x="714375" y="603250"/>
                  </a:cubicBezTo>
                  <a:cubicBezTo>
                    <a:pt x="725127" y="639090"/>
                    <a:pt x="715053" y="680182"/>
                    <a:pt x="730250" y="714375"/>
                  </a:cubicBezTo>
                  <a:cubicBezTo>
                    <a:pt x="737999" y="731810"/>
                    <a:pt x="761309" y="736659"/>
                    <a:pt x="777875" y="746125"/>
                  </a:cubicBezTo>
                  <a:cubicBezTo>
                    <a:pt x="832802" y="777512"/>
                    <a:pt x="835570" y="775940"/>
                    <a:pt x="889000" y="793750"/>
                  </a:cubicBezTo>
                  <a:cubicBezTo>
                    <a:pt x="931333" y="788458"/>
                    <a:pt x="974840" y="789100"/>
                    <a:pt x="1016000" y="777875"/>
                  </a:cubicBezTo>
                  <a:cubicBezTo>
                    <a:pt x="1066165" y="764194"/>
                    <a:pt x="1067575" y="740237"/>
                    <a:pt x="1079500" y="698500"/>
                  </a:cubicBezTo>
                  <a:cubicBezTo>
                    <a:pt x="1085494" y="677521"/>
                    <a:pt x="1090083" y="656167"/>
                    <a:pt x="1095375" y="635000"/>
                  </a:cubicBezTo>
                  <a:cubicBezTo>
                    <a:pt x="1100667" y="566208"/>
                    <a:pt x="1100489" y="496776"/>
                    <a:pt x="1111250" y="428625"/>
                  </a:cubicBezTo>
                  <a:cubicBezTo>
                    <a:pt x="1116470" y="395567"/>
                    <a:pt x="1136436" y="366193"/>
                    <a:pt x="1143000" y="333375"/>
                  </a:cubicBezTo>
                  <a:cubicBezTo>
                    <a:pt x="1148292" y="306917"/>
                    <a:pt x="1147710" y="278564"/>
                    <a:pt x="1158875" y="254000"/>
                  </a:cubicBezTo>
                  <a:cubicBezTo>
                    <a:pt x="1174665" y="219262"/>
                    <a:pt x="1190625" y="179917"/>
                    <a:pt x="1222375" y="158750"/>
                  </a:cubicBezTo>
                  <a:cubicBezTo>
                    <a:pt x="1254125" y="137583"/>
                    <a:pt x="1290643" y="122232"/>
                    <a:pt x="1317625" y="95250"/>
                  </a:cubicBezTo>
                  <a:cubicBezTo>
                    <a:pt x="1408833" y="4042"/>
                    <a:pt x="1361502" y="27708"/>
                    <a:pt x="1444625" y="0"/>
                  </a:cubicBezTo>
                  <a:cubicBezTo>
                    <a:pt x="1529292" y="5292"/>
                    <a:pt x="1615813" y="-2528"/>
                    <a:pt x="1698625" y="15875"/>
                  </a:cubicBezTo>
                  <a:cubicBezTo>
                    <a:pt x="1717250" y="20014"/>
                    <a:pt x="1716884" y="50009"/>
                    <a:pt x="1730375" y="63500"/>
                  </a:cubicBezTo>
                  <a:cubicBezTo>
                    <a:pt x="1749084" y="82209"/>
                    <a:pt x="1773786" y="93906"/>
                    <a:pt x="1793875" y="111125"/>
                  </a:cubicBezTo>
                  <a:cubicBezTo>
                    <a:pt x="1810921" y="125736"/>
                    <a:pt x="1821420" y="148710"/>
                    <a:pt x="1841500" y="158750"/>
                  </a:cubicBezTo>
                  <a:cubicBezTo>
                    <a:pt x="1865634" y="170817"/>
                    <a:pt x="1894843" y="167525"/>
                    <a:pt x="1920875" y="174625"/>
                  </a:cubicBezTo>
                  <a:cubicBezTo>
                    <a:pt x="1953163" y="183431"/>
                    <a:pt x="2016125" y="206375"/>
                    <a:pt x="2016125" y="206375"/>
                  </a:cubicBezTo>
                  <a:cubicBezTo>
                    <a:pt x="2026708" y="227542"/>
                    <a:pt x="2043234" y="246670"/>
                    <a:pt x="2047875" y="269875"/>
                  </a:cubicBezTo>
                  <a:cubicBezTo>
                    <a:pt x="2059338" y="327188"/>
                    <a:pt x="2027238" y="398859"/>
                    <a:pt x="2063750" y="444500"/>
                  </a:cubicBezTo>
                  <a:cubicBezTo>
                    <a:pt x="2087125" y="473718"/>
                    <a:pt x="2138061" y="435318"/>
                    <a:pt x="2174875" y="428625"/>
                  </a:cubicBezTo>
                  <a:cubicBezTo>
                    <a:pt x="2306617" y="404672"/>
                    <a:pt x="2169744" y="425044"/>
                    <a:pt x="2301875" y="381000"/>
                  </a:cubicBezTo>
                  <a:cubicBezTo>
                    <a:pt x="2343272" y="367201"/>
                    <a:pt x="2428875" y="349250"/>
                    <a:pt x="2428875" y="349250"/>
                  </a:cubicBezTo>
                  <a:cubicBezTo>
                    <a:pt x="2468777" y="229543"/>
                    <a:pt x="2414952" y="377097"/>
                    <a:pt x="2476500" y="254000"/>
                  </a:cubicBezTo>
                  <a:cubicBezTo>
                    <a:pt x="2483984" y="239033"/>
                    <a:pt x="2487083" y="222250"/>
                    <a:pt x="2492375" y="206375"/>
                  </a:cubicBezTo>
                  <a:cubicBezTo>
                    <a:pt x="2487083" y="174625"/>
                    <a:pt x="2497696" y="135349"/>
                    <a:pt x="2476500" y="111125"/>
                  </a:cubicBezTo>
                  <a:cubicBezTo>
                    <a:pt x="2454462" y="85938"/>
                    <a:pt x="2381250" y="79375"/>
                    <a:pt x="2381250" y="79375"/>
                  </a:cubicBezTo>
                  <a:cubicBezTo>
                    <a:pt x="2291292" y="84667"/>
                    <a:pt x="2198522" y="72317"/>
                    <a:pt x="2111375" y="95250"/>
                  </a:cubicBezTo>
                  <a:cubicBezTo>
                    <a:pt x="2088489" y="101273"/>
                    <a:pt x="2088947" y="136998"/>
                    <a:pt x="2079625" y="158750"/>
                  </a:cubicBezTo>
                  <a:cubicBezTo>
                    <a:pt x="2063125" y="197251"/>
                    <a:pt x="2066866" y="223492"/>
                    <a:pt x="2032000" y="254000"/>
                  </a:cubicBezTo>
                  <a:cubicBezTo>
                    <a:pt x="1898522" y="370793"/>
                    <a:pt x="1983609" y="286133"/>
                    <a:pt x="1889125" y="333375"/>
                  </a:cubicBezTo>
                  <a:cubicBezTo>
                    <a:pt x="1872060" y="341908"/>
                    <a:pt x="1857375" y="354542"/>
                    <a:pt x="1841500" y="365125"/>
                  </a:cubicBezTo>
                  <a:cubicBezTo>
                    <a:pt x="1837018" y="445807"/>
                    <a:pt x="1876051" y="616324"/>
                    <a:pt x="1793875" y="698500"/>
                  </a:cubicBezTo>
                  <a:cubicBezTo>
                    <a:pt x="1780384" y="711991"/>
                    <a:pt x="1762125" y="719667"/>
                    <a:pt x="1746250" y="730250"/>
                  </a:cubicBezTo>
                  <a:cubicBezTo>
                    <a:pt x="1719792" y="714375"/>
                    <a:pt x="1691559" y="701138"/>
                    <a:pt x="1666875" y="682625"/>
                  </a:cubicBezTo>
                  <a:cubicBezTo>
                    <a:pt x="1648914" y="669155"/>
                    <a:pt x="1636497" y="649373"/>
                    <a:pt x="1619250" y="635000"/>
                  </a:cubicBezTo>
                  <a:cubicBezTo>
                    <a:pt x="1604593" y="622786"/>
                    <a:pt x="1587500" y="613833"/>
                    <a:pt x="1571625" y="603250"/>
                  </a:cubicBezTo>
                  <a:cubicBezTo>
                    <a:pt x="1561042" y="587375"/>
                    <a:pt x="1546574" y="573490"/>
                    <a:pt x="1539875" y="555625"/>
                  </a:cubicBezTo>
                  <a:cubicBezTo>
                    <a:pt x="1478232" y="391245"/>
                    <a:pt x="1642516" y="483657"/>
                    <a:pt x="1270000" y="460375"/>
                  </a:cubicBezTo>
                  <a:lnTo>
                    <a:pt x="1127125" y="412750"/>
                  </a:lnTo>
                  <a:cubicBezTo>
                    <a:pt x="1111250" y="407458"/>
                    <a:pt x="1093423" y="406157"/>
                    <a:pt x="1079500" y="396875"/>
                  </a:cubicBezTo>
                  <a:cubicBezTo>
                    <a:pt x="1017952" y="355843"/>
                    <a:pt x="1049975" y="371158"/>
                    <a:pt x="984250" y="349250"/>
                  </a:cubicBezTo>
                  <a:cubicBezTo>
                    <a:pt x="912960" y="277960"/>
                    <a:pt x="957924" y="308725"/>
                    <a:pt x="841375" y="269875"/>
                  </a:cubicBezTo>
                  <a:lnTo>
                    <a:pt x="793750" y="254000"/>
                  </a:lnTo>
                  <a:lnTo>
                    <a:pt x="746125" y="238125"/>
                  </a:lnTo>
                </a:path>
              </a:pathLst>
            </a:cu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62625" y="1968500"/>
            <a:ext cx="2270456" cy="889000"/>
            <a:chOff x="5762625" y="1968500"/>
            <a:chExt cx="2270456" cy="889000"/>
          </a:xfrm>
        </p:grpSpPr>
        <p:sp>
          <p:nvSpPr>
            <p:cNvPr id="18" name="Freeform 17"/>
            <p:cNvSpPr/>
            <p:nvPr/>
          </p:nvSpPr>
          <p:spPr>
            <a:xfrm>
              <a:off x="5826125" y="1968500"/>
              <a:ext cx="2206956" cy="889000"/>
            </a:xfrm>
            <a:custGeom>
              <a:avLst/>
              <a:gdLst>
                <a:gd name="connsiteX0" fmla="*/ 0 w 2206956"/>
                <a:gd name="connsiteY0" fmla="*/ 587375 h 889000"/>
                <a:gd name="connsiteX1" fmla="*/ 190500 w 2206956"/>
                <a:gd name="connsiteY1" fmla="*/ 571500 h 889000"/>
                <a:gd name="connsiteX2" fmla="*/ 285750 w 2206956"/>
                <a:gd name="connsiteY2" fmla="*/ 539750 h 889000"/>
                <a:gd name="connsiteX3" fmla="*/ 365125 w 2206956"/>
                <a:gd name="connsiteY3" fmla="*/ 476250 h 889000"/>
                <a:gd name="connsiteX4" fmla="*/ 412750 w 2206956"/>
                <a:gd name="connsiteY4" fmla="*/ 508000 h 889000"/>
                <a:gd name="connsiteX5" fmla="*/ 460375 w 2206956"/>
                <a:gd name="connsiteY5" fmla="*/ 460375 h 889000"/>
                <a:gd name="connsiteX6" fmla="*/ 508000 w 2206956"/>
                <a:gd name="connsiteY6" fmla="*/ 365125 h 889000"/>
                <a:gd name="connsiteX7" fmla="*/ 555625 w 2206956"/>
                <a:gd name="connsiteY7" fmla="*/ 333375 h 889000"/>
                <a:gd name="connsiteX8" fmla="*/ 603250 w 2206956"/>
                <a:gd name="connsiteY8" fmla="*/ 349250 h 889000"/>
                <a:gd name="connsiteX9" fmla="*/ 793750 w 2206956"/>
                <a:gd name="connsiteY9" fmla="*/ 174625 h 889000"/>
                <a:gd name="connsiteX10" fmla="*/ 889000 w 2206956"/>
                <a:gd name="connsiteY10" fmla="*/ 63500 h 889000"/>
                <a:gd name="connsiteX11" fmla="*/ 936625 w 2206956"/>
                <a:gd name="connsiteY11" fmla="*/ 95250 h 889000"/>
                <a:gd name="connsiteX12" fmla="*/ 1000125 w 2206956"/>
                <a:gd name="connsiteY12" fmla="*/ 158750 h 889000"/>
                <a:gd name="connsiteX13" fmla="*/ 1111250 w 2206956"/>
                <a:gd name="connsiteY13" fmla="*/ 63500 h 889000"/>
                <a:gd name="connsiteX14" fmla="*/ 1206500 w 2206956"/>
                <a:gd name="connsiteY14" fmla="*/ 0 h 889000"/>
                <a:gd name="connsiteX15" fmla="*/ 1285875 w 2206956"/>
                <a:gd name="connsiteY15" fmla="*/ 31750 h 889000"/>
                <a:gd name="connsiteX16" fmla="*/ 1381125 w 2206956"/>
                <a:gd name="connsiteY16" fmla="*/ 95250 h 889000"/>
                <a:gd name="connsiteX17" fmla="*/ 1397000 w 2206956"/>
                <a:gd name="connsiteY17" fmla="*/ 142875 h 889000"/>
                <a:gd name="connsiteX18" fmla="*/ 1555750 w 2206956"/>
                <a:gd name="connsiteY18" fmla="*/ 79375 h 889000"/>
                <a:gd name="connsiteX19" fmla="*/ 1651000 w 2206956"/>
                <a:gd name="connsiteY19" fmla="*/ 31750 h 889000"/>
                <a:gd name="connsiteX20" fmla="*/ 1698625 w 2206956"/>
                <a:gd name="connsiteY20" fmla="*/ 95250 h 889000"/>
                <a:gd name="connsiteX21" fmla="*/ 1714500 w 2206956"/>
                <a:gd name="connsiteY21" fmla="*/ 142875 h 889000"/>
                <a:gd name="connsiteX22" fmla="*/ 1793875 w 2206956"/>
                <a:gd name="connsiteY22" fmla="*/ 127000 h 889000"/>
                <a:gd name="connsiteX23" fmla="*/ 1841500 w 2206956"/>
                <a:gd name="connsiteY23" fmla="*/ 111125 h 889000"/>
                <a:gd name="connsiteX24" fmla="*/ 1968500 w 2206956"/>
                <a:gd name="connsiteY24" fmla="*/ 79375 h 889000"/>
                <a:gd name="connsiteX25" fmla="*/ 2079625 w 2206956"/>
                <a:gd name="connsiteY25" fmla="*/ 79375 h 889000"/>
                <a:gd name="connsiteX26" fmla="*/ 2095500 w 2206956"/>
                <a:gd name="connsiteY26" fmla="*/ 127000 h 889000"/>
                <a:gd name="connsiteX27" fmla="*/ 2159000 w 2206956"/>
                <a:gd name="connsiteY27" fmla="*/ 142875 h 889000"/>
                <a:gd name="connsiteX28" fmla="*/ 2190750 w 2206956"/>
                <a:gd name="connsiteY28" fmla="*/ 349250 h 889000"/>
                <a:gd name="connsiteX29" fmla="*/ 2159000 w 2206956"/>
                <a:gd name="connsiteY29" fmla="*/ 603250 h 889000"/>
                <a:gd name="connsiteX30" fmla="*/ 2174875 w 2206956"/>
                <a:gd name="connsiteY30" fmla="*/ 714375 h 889000"/>
                <a:gd name="connsiteX31" fmla="*/ 2206625 w 2206956"/>
                <a:gd name="connsiteY31" fmla="*/ 762000 h 889000"/>
                <a:gd name="connsiteX32" fmla="*/ 2174875 w 2206956"/>
                <a:gd name="connsiteY32" fmla="*/ 889000 h 889000"/>
                <a:gd name="connsiteX33" fmla="*/ 2079625 w 2206956"/>
                <a:gd name="connsiteY33" fmla="*/ 873125 h 889000"/>
                <a:gd name="connsiteX34" fmla="*/ 2016125 w 2206956"/>
                <a:gd name="connsiteY34" fmla="*/ 809625 h 889000"/>
                <a:gd name="connsiteX35" fmla="*/ 1968500 w 2206956"/>
                <a:gd name="connsiteY35" fmla="*/ 698500 h 889000"/>
                <a:gd name="connsiteX36" fmla="*/ 1920875 w 2206956"/>
                <a:gd name="connsiteY36" fmla="*/ 714375 h 889000"/>
                <a:gd name="connsiteX37" fmla="*/ 1873250 w 2206956"/>
                <a:gd name="connsiteY37" fmla="*/ 809625 h 889000"/>
                <a:gd name="connsiteX38" fmla="*/ 1730375 w 2206956"/>
                <a:gd name="connsiteY38" fmla="*/ 777875 h 889000"/>
                <a:gd name="connsiteX39" fmla="*/ 1666875 w 2206956"/>
                <a:gd name="connsiteY39" fmla="*/ 730250 h 889000"/>
                <a:gd name="connsiteX40" fmla="*/ 1603375 w 2206956"/>
                <a:gd name="connsiteY40" fmla="*/ 714375 h 889000"/>
                <a:gd name="connsiteX41" fmla="*/ 1524000 w 2206956"/>
                <a:gd name="connsiteY41" fmla="*/ 666750 h 889000"/>
                <a:gd name="connsiteX42" fmla="*/ 1476375 w 2206956"/>
                <a:gd name="connsiteY42" fmla="*/ 635000 h 889000"/>
                <a:gd name="connsiteX43" fmla="*/ 1412875 w 2206956"/>
                <a:gd name="connsiteY43" fmla="*/ 666750 h 889000"/>
                <a:gd name="connsiteX44" fmla="*/ 1317625 w 2206956"/>
                <a:gd name="connsiteY44" fmla="*/ 698500 h 889000"/>
                <a:gd name="connsiteX45" fmla="*/ 1270000 w 2206956"/>
                <a:gd name="connsiteY45" fmla="*/ 777875 h 889000"/>
                <a:gd name="connsiteX46" fmla="*/ 1238250 w 2206956"/>
                <a:gd name="connsiteY46" fmla="*/ 825500 h 889000"/>
                <a:gd name="connsiteX47" fmla="*/ 1127125 w 2206956"/>
                <a:gd name="connsiteY47" fmla="*/ 809625 h 889000"/>
                <a:gd name="connsiteX48" fmla="*/ 1047750 w 2206956"/>
                <a:gd name="connsiteY48" fmla="*/ 762000 h 889000"/>
                <a:gd name="connsiteX49" fmla="*/ 984250 w 2206956"/>
                <a:gd name="connsiteY49" fmla="*/ 730250 h 889000"/>
                <a:gd name="connsiteX50" fmla="*/ 952500 w 2206956"/>
                <a:gd name="connsiteY50" fmla="*/ 682625 h 889000"/>
                <a:gd name="connsiteX51" fmla="*/ 889000 w 2206956"/>
                <a:gd name="connsiteY51" fmla="*/ 777875 h 889000"/>
                <a:gd name="connsiteX52" fmla="*/ 762000 w 2206956"/>
                <a:gd name="connsiteY52" fmla="*/ 746125 h 889000"/>
                <a:gd name="connsiteX53" fmla="*/ 650875 w 2206956"/>
                <a:gd name="connsiteY53" fmla="*/ 714375 h 889000"/>
                <a:gd name="connsiteX54" fmla="*/ 635000 w 2206956"/>
                <a:gd name="connsiteY54" fmla="*/ 762000 h 889000"/>
                <a:gd name="connsiteX55" fmla="*/ 539750 w 2206956"/>
                <a:gd name="connsiteY55" fmla="*/ 777875 h 889000"/>
                <a:gd name="connsiteX56" fmla="*/ 492125 w 2206956"/>
                <a:gd name="connsiteY56" fmla="*/ 762000 h 889000"/>
                <a:gd name="connsiteX57" fmla="*/ 460375 w 2206956"/>
                <a:gd name="connsiteY57" fmla="*/ 698500 h 889000"/>
                <a:gd name="connsiteX58" fmla="*/ 349250 w 2206956"/>
                <a:gd name="connsiteY58" fmla="*/ 762000 h 889000"/>
                <a:gd name="connsiteX59" fmla="*/ 206375 w 2206956"/>
                <a:gd name="connsiteY59" fmla="*/ 666750 h 889000"/>
                <a:gd name="connsiteX60" fmla="*/ 158750 w 2206956"/>
                <a:gd name="connsiteY60" fmla="*/ 635000 h 889000"/>
                <a:gd name="connsiteX61" fmla="*/ 111125 w 2206956"/>
                <a:gd name="connsiteY61" fmla="*/ 619125 h 889000"/>
                <a:gd name="connsiteX62" fmla="*/ 63500 w 2206956"/>
                <a:gd name="connsiteY62" fmla="*/ 5715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06956" h="889000">
                  <a:moveTo>
                    <a:pt x="0" y="587375"/>
                  </a:moveTo>
                  <a:cubicBezTo>
                    <a:pt x="63500" y="582083"/>
                    <a:pt x="127647" y="581976"/>
                    <a:pt x="190500" y="571500"/>
                  </a:cubicBezTo>
                  <a:cubicBezTo>
                    <a:pt x="223512" y="565998"/>
                    <a:pt x="285750" y="539750"/>
                    <a:pt x="285750" y="539750"/>
                  </a:cubicBezTo>
                  <a:cubicBezTo>
                    <a:pt x="304301" y="511924"/>
                    <a:pt x="319117" y="468582"/>
                    <a:pt x="365125" y="476250"/>
                  </a:cubicBezTo>
                  <a:cubicBezTo>
                    <a:pt x="383945" y="479387"/>
                    <a:pt x="396875" y="497417"/>
                    <a:pt x="412750" y="508000"/>
                  </a:cubicBezTo>
                  <a:cubicBezTo>
                    <a:pt x="428625" y="492125"/>
                    <a:pt x="447922" y="479055"/>
                    <a:pt x="460375" y="460375"/>
                  </a:cubicBezTo>
                  <a:cubicBezTo>
                    <a:pt x="512021" y="382906"/>
                    <a:pt x="433062" y="440063"/>
                    <a:pt x="508000" y="365125"/>
                  </a:cubicBezTo>
                  <a:cubicBezTo>
                    <a:pt x="521491" y="351634"/>
                    <a:pt x="539750" y="343958"/>
                    <a:pt x="555625" y="333375"/>
                  </a:cubicBezTo>
                  <a:cubicBezTo>
                    <a:pt x="571500" y="338667"/>
                    <a:pt x="586516" y="349250"/>
                    <a:pt x="603250" y="349250"/>
                  </a:cubicBezTo>
                  <a:cubicBezTo>
                    <a:pt x="706298" y="349250"/>
                    <a:pt x="734483" y="250056"/>
                    <a:pt x="793750" y="174625"/>
                  </a:cubicBezTo>
                  <a:cubicBezTo>
                    <a:pt x="868422" y="79588"/>
                    <a:pt x="811146" y="141354"/>
                    <a:pt x="889000" y="63500"/>
                  </a:cubicBezTo>
                  <a:cubicBezTo>
                    <a:pt x="904875" y="74083"/>
                    <a:pt x="924706" y="80352"/>
                    <a:pt x="936625" y="95250"/>
                  </a:cubicBezTo>
                  <a:cubicBezTo>
                    <a:pt x="998201" y="172220"/>
                    <a:pt x="896216" y="124114"/>
                    <a:pt x="1000125" y="158750"/>
                  </a:cubicBezTo>
                  <a:cubicBezTo>
                    <a:pt x="1054939" y="103936"/>
                    <a:pt x="1043366" y="111019"/>
                    <a:pt x="1111250" y="63500"/>
                  </a:cubicBezTo>
                  <a:cubicBezTo>
                    <a:pt x="1142511" y="41617"/>
                    <a:pt x="1206500" y="0"/>
                    <a:pt x="1206500" y="0"/>
                  </a:cubicBezTo>
                  <a:cubicBezTo>
                    <a:pt x="1232958" y="10583"/>
                    <a:pt x="1260858" y="18104"/>
                    <a:pt x="1285875" y="31750"/>
                  </a:cubicBezTo>
                  <a:cubicBezTo>
                    <a:pt x="1319374" y="50022"/>
                    <a:pt x="1381125" y="95250"/>
                    <a:pt x="1381125" y="95250"/>
                  </a:cubicBezTo>
                  <a:cubicBezTo>
                    <a:pt x="1386417" y="111125"/>
                    <a:pt x="1380910" y="138278"/>
                    <a:pt x="1397000" y="142875"/>
                  </a:cubicBezTo>
                  <a:cubicBezTo>
                    <a:pt x="1467330" y="162969"/>
                    <a:pt x="1508436" y="113171"/>
                    <a:pt x="1555750" y="79375"/>
                  </a:cubicBezTo>
                  <a:cubicBezTo>
                    <a:pt x="1609605" y="40907"/>
                    <a:pt x="1592022" y="51409"/>
                    <a:pt x="1651000" y="31750"/>
                  </a:cubicBezTo>
                  <a:cubicBezTo>
                    <a:pt x="1666875" y="52917"/>
                    <a:pt x="1685498" y="72278"/>
                    <a:pt x="1698625" y="95250"/>
                  </a:cubicBezTo>
                  <a:cubicBezTo>
                    <a:pt x="1706927" y="109779"/>
                    <a:pt x="1698625" y="137583"/>
                    <a:pt x="1714500" y="142875"/>
                  </a:cubicBezTo>
                  <a:cubicBezTo>
                    <a:pt x="1740098" y="151408"/>
                    <a:pt x="1767698" y="133544"/>
                    <a:pt x="1793875" y="127000"/>
                  </a:cubicBezTo>
                  <a:cubicBezTo>
                    <a:pt x="1810109" y="122941"/>
                    <a:pt x="1825266" y="115184"/>
                    <a:pt x="1841500" y="111125"/>
                  </a:cubicBezTo>
                  <a:lnTo>
                    <a:pt x="1968500" y="79375"/>
                  </a:lnTo>
                  <a:cubicBezTo>
                    <a:pt x="2007894" y="20284"/>
                    <a:pt x="1999207" y="-1043"/>
                    <a:pt x="2079625" y="79375"/>
                  </a:cubicBezTo>
                  <a:cubicBezTo>
                    <a:pt x="2091458" y="91208"/>
                    <a:pt x="2082433" y="116547"/>
                    <a:pt x="2095500" y="127000"/>
                  </a:cubicBezTo>
                  <a:cubicBezTo>
                    <a:pt x="2112537" y="140630"/>
                    <a:pt x="2137833" y="137583"/>
                    <a:pt x="2159000" y="142875"/>
                  </a:cubicBezTo>
                  <a:cubicBezTo>
                    <a:pt x="2186173" y="224394"/>
                    <a:pt x="2190750" y="226470"/>
                    <a:pt x="2190750" y="349250"/>
                  </a:cubicBezTo>
                  <a:cubicBezTo>
                    <a:pt x="2190750" y="520834"/>
                    <a:pt x="2192532" y="502655"/>
                    <a:pt x="2159000" y="603250"/>
                  </a:cubicBezTo>
                  <a:cubicBezTo>
                    <a:pt x="2164292" y="640292"/>
                    <a:pt x="2164123" y="678535"/>
                    <a:pt x="2174875" y="714375"/>
                  </a:cubicBezTo>
                  <a:cubicBezTo>
                    <a:pt x="2180357" y="732650"/>
                    <a:pt x="2204258" y="743068"/>
                    <a:pt x="2206625" y="762000"/>
                  </a:cubicBezTo>
                  <a:cubicBezTo>
                    <a:pt x="2210108" y="789864"/>
                    <a:pt x="2185242" y="857899"/>
                    <a:pt x="2174875" y="889000"/>
                  </a:cubicBezTo>
                  <a:cubicBezTo>
                    <a:pt x="2143125" y="883708"/>
                    <a:pt x="2108415" y="887520"/>
                    <a:pt x="2079625" y="873125"/>
                  </a:cubicBezTo>
                  <a:cubicBezTo>
                    <a:pt x="2052851" y="859738"/>
                    <a:pt x="2034086" y="833572"/>
                    <a:pt x="2016125" y="809625"/>
                  </a:cubicBezTo>
                  <a:cubicBezTo>
                    <a:pt x="1992585" y="778238"/>
                    <a:pt x="1980762" y="735285"/>
                    <a:pt x="1968500" y="698500"/>
                  </a:cubicBezTo>
                  <a:cubicBezTo>
                    <a:pt x="1952625" y="703792"/>
                    <a:pt x="1933942" y="703922"/>
                    <a:pt x="1920875" y="714375"/>
                  </a:cubicBezTo>
                  <a:cubicBezTo>
                    <a:pt x="1892899" y="736756"/>
                    <a:pt x="1883708" y="778252"/>
                    <a:pt x="1873250" y="809625"/>
                  </a:cubicBezTo>
                  <a:cubicBezTo>
                    <a:pt x="1825625" y="799042"/>
                    <a:pt x="1775910" y="795388"/>
                    <a:pt x="1730375" y="777875"/>
                  </a:cubicBezTo>
                  <a:cubicBezTo>
                    <a:pt x="1705680" y="768377"/>
                    <a:pt x="1690540" y="742083"/>
                    <a:pt x="1666875" y="730250"/>
                  </a:cubicBezTo>
                  <a:cubicBezTo>
                    <a:pt x="1647360" y="720493"/>
                    <a:pt x="1624542" y="719667"/>
                    <a:pt x="1603375" y="714375"/>
                  </a:cubicBezTo>
                  <a:cubicBezTo>
                    <a:pt x="1576917" y="698500"/>
                    <a:pt x="1550165" y="683103"/>
                    <a:pt x="1524000" y="666750"/>
                  </a:cubicBezTo>
                  <a:cubicBezTo>
                    <a:pt x="1507821" y="656638"/>
                    <a:pt x="1495454" y="635000"/>
                    <a:pt x="1476375" y="635000"/>
                  </a:cubicBezTo>
                  <a:cubicBezTo>
                    <a:pt x="1452710" y="635000"/>
                    <a:pt x="1434847" y="657961"/>
                    <a:pt x="1412875" y="666750"/>
                  </a:cubicBezTo>
                  <a:cubicBezTo>
                    <a:pt x="1381801" y="679179"/>
                    <a:pt x="1349375" y="687917"/>
                    <a:pt x="1317625" y="698500"/>
                  </a:cubicBezTo>
                  <a:cubicBezTo>
                    <a:pt x="1301750" y="724958"/>
                    <a:pt x="1286353" y="751710"/>
                    <a:pt x="1270000" y="777875"/>
                  </a:cubicBezTo>
                  <a:cubicBezTo>
                    <a:pt x="1259888" y="794054"/>
                    <a:pt x="1256875" y="821361"/>
                    <a:pt x="1238250" y="825500"/>
                  </a:cubicBezTo>
                  <a:cubicBezTo>
                    <a:pt x="1201723" y="833617"/>
                    <a:pt x="1164167" y="814917"/>
                    <a:pt x="1127125" y="809625"/>
                  </a:cubicBezTo>
                  <a:cubicBezTo>
                    <a:pt x="1100667" y="793750"/>
                    <a:pt x="1074723" y="776985"/>
                    <a:pt x="1047750" y="762000"/>
                  </a:cubicBezTo>
                  <a:cubicBezTo>
                    <a:pt x="1027063" y="750507"/>
                    <a:pt x="1002430" y="745400"/>
                    <a:pt x="984250" y="730250"/>
                  </a:cubicBezTo>
                  <a:cubicBezTo>
                    <a:pt x="969593" y="718036"/>
                    <a:pt x="963083" y="698500"/>
                    <a:pt x="952500" y="682625"/>
                  </a:cubicBezTo>
                  <a:cubicBezTo>
                    <a:pt x="944534" y="714487"/>
                    <a:pt x="943816" y="777875"/>
                    <a:pt x="889000" y="777875"/>
                  </a:cubicBezTo>
                  <a:cubicBezTo>
                    <a:pt x="845364" y="777875"/>
                    <a:pt x="762000" y="746125"/>
                    <a:pt x="762000" y="746125"/>
                  </a:cubicBezTo>
                  <a:cubicBezTo>
                    <a:pt x="728918" y="721314"/>
                    <a:pt x="695896" y="669354"/>
                    <a:pt x="650875" y="714375"/>
                  </a:cubicBezTo>
                  <a:cubicBezTo>
                    <a:pt x="639042" y="726208"/>
                    <a:pt x="640292" y="746125"/>
                    <a:pt x="635000" y="762000"/>
                  </a:cubicBezTo>
                  <a:cubicBezTo>
                    <a:pt x="515293" y="722098"/>
                    <a:pt x="662847" y="757359"/>
                    <a:pt x="539750" y="777875"/>
                  </a:cubicBezTo>
                  <a:cubicBezTo>
                    <a:pt x="523244" y="780626"/>
                    <a:pt x="508000" y="767292"/>
                    <a:pt x="492125" y="762000"/>
                  </a:cubicBezTo>
                  <a:cubicBezTo>
                    <a:pt x="481542" y="740833"/>
                    <a:pt x="482826" y="705984"/>
                    <a:pt x="460375" y="698500"/>
                  </a:cubicBezTo>
                  <a:cubicBezTo>
                    <a:pt x="446947" y="694024"/>
                    <a:pt x="362437" y="753208"/>
                    <a:pt x="349250" y="762000"/>
                  </a:cubicBezTo>
                  <a:lnTo>
                    <a:pt x="206375" y="666750"/>
                  </a:lnTo>
                  <a:cubicBezTo>
                    <a:pt x="190500" y="656167"/>
                    <a:pt x="176850" y="641033"/>
                    <a:pt x="158750" y="635000"/>
                  </a:cubicBezTo>
                  <a:cubicBezTo>
                    <a:pt x="142875" y="629708"/>
                    <a:pt x="126092" y="626609"/>
                    <a:pt x="111125" y="619125"/>
                  </a:cubicBezTo>
                  <a:cubicBezTo>
                    <a:pt x="59097" y="593111"/>
                    <a:pt x="63500" y="604049"/>
                    <a:pt x="63500" y="571500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762625" y="2508250"/>
              <a:ext cx="142875" cy="1428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61680" y="3332065"/>
            <a:ext cx="160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Ellipsoid Fit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36830" y="3330380"/>
            <a:ext cx="142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</a:rPr>
              <a:t>Cone</a:t>
            </a:r>
            <a:r>
              <a:rPr lang="zh-CN" alt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Fit 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6289" y="4184844"/>
            <a:ext cx="6019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Oscillation force field  ---  turning over shape</a:t>
            </a:r>
            <a:endParaRPr lang="en-US" sz="2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9867" y="3536436"/>
            <a:ext cx="1811938" cy="42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5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38908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Background Reminder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Results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TODO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8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9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0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5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6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9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00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3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341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Nuclear Oscillation in Fission Yeast </a:t>
            </a:r>
            <a:r>
              <a:rPr lang="en-US" altLang="zh-CN" sz="2800" dirty="0" smtClean="0"/>
              <a:t>(S. </a:t>
            </a:r>
            <a:r>
              <a:rPr lang="en-US" altLang="zh-CN" sz="2800" dirty="0" err="1" smtClean="0"/>
              <a:t>pombe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278"/>
            <a:ext cx="9144000" cy="22302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4940" y="845845"/>
            <a:ext cx="3295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Time</a:t>
            </a:r>
            <a:r>
              <a:rPr lang="en-US" dirty="0"/>
              <a:t>-lapse experiments of zygotes expressing Rec8 tagged with GFP (DNA marker in green) and Sid4 tagged with </a:t>
            </a:r>
            <a:r>
              <a:rPr lang="en-US" dirty="0" err="1"/>
              <a:t>mCherry</a:t>
            </a:r>
            <a:r>
              <a:rPr lang="en-US" dirty="0"/>
              <a:t> (SPB marker in magenta, stars). Note, the nucleus alternates round and elongated shapes during the oscillations accordingly to the SPB position. Scale bar=2µm, time in minutes.</a:t>
            </a:r>
          </a:p>
          <a:p>
            <a:pPr algn="just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40" y="3741007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8000"/>
                </a:solidFill>
              </a:rPr>
              <a:t>DNA</a:t>
            </a:r>
            <a:r>
              <a:rPr lang="en-US" sz="2400" dirty="0"/>
              <a:t> marker in green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93154" y="3741007"/>
            <a:ext cx="5917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SPB </a:t>
            </a:r>
            <a:r>
              <a:rPr lang="en-US" sz="2400" dirty="0" smtClean="0"/>
              <a:t>(Spindle Pole Body) </a:t>
            </a:r>
            <a:r>
              <a:rPr lang="en-US" sz="2400" dirty="0"/>
              <a:t>marker in magenta</a:t>
            </a:r>
          </a:p>
        </p:txBody>
      </p:sp>
      <p:pic>
        <p:nvPicPr>
          <p:cNvPr id="1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3270250" y="2693436"/>
            <a:ext cx="2315748" cy="5810250"/>
          </a:xfrm>
          <a:prstGeom prst="rect">
            <a:avLst/>
          </a:prstGeom>
        </p:spPr>
      </p:pic>
      <p:pic>
        <p:nvPicPr>
          <p:cNvPr id="13" name="Picture 12" descr="main_sket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5775"/>
            <a:ext cx="9144000" cy="32622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1488" y="4658847"/>
            <a:ext cx="8593831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Shape of Chromosomes &lt;=&gt; Biological function </a:t>
            </a:r>
            <a:r>
              <a:rPr lang="en-US" sz="2800" dirty="0" smtClean="0">
                <a:solidFill>
                  <a:schemeClr val="tx2"/>
                </a:solidFill>
              </a:rPr>
              <a:t>(Spherical/elongated)					(Recombination)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7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8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1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2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3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4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5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6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7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78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7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8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9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3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4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5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6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323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Model chromosome by polymer loops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3600" y="1600815"/>
            <a:ext cx="3505200" cy="147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0" y="3428999"/>
            <a:ext cx="4196510" cy="2274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89500" y="1872446"/>
            <a:ext cx="38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Chromosomes in nucleus 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067199" y="4588986"/>
            <a:ext cx="3473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Bead-rod polymer ring</a:t>
            </a:r>
            <a:endParaRPr lang="en-US" sz="2800" dirty="0"/>
          </a:p>
        </p:txBody>
      </p:sp>
      <p:sp>
        <p:nvSpPr>
          <p:cNvPr id="6" name="Left-Right Arrow 5"/>
          <p:cNvSpPr/>
          <p:nvPr/>
        </p:nvSpPr>
        <p:spPr>
          <a:xfrm rot="5400000">
            <a:off x="2520154" y="3425032"/>
            <a:ext cx="928692" cy="34925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5400000">
            <a:off x="6169025" y="3365499"/>
            <a:ext cx="1492250" cy="34925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55266" y="6089337"/>
            <a:ext cx="729033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Consider constant moving velocity for simplest modeling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http://en.wikipedia.org/wiki/List_of_software_for_molecular_mechanics_modeling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</a:t>
            </a:r>
            <a:endParaRPr lang="en-US" sz="3600" dirty="0"/>
          </a:p>
        </p:txBody>
      </p:sp>
      <p:pic>
        <p:nvPicPr>
          <p:cNvPr id="2" name="Picture 1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nov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1115483"/>
            <a:ext cx="5628830" cy="5628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12" y="358027"/>
            <a:ext cx="380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Tumbling dynamics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6527" y="603276"/>
            <a:ext cx="492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Philipp S. </a:t>
            </a:r>
            <a:r>
              <a:rPr lang="en-US" u="sng" dirty="0" smtClean="0"/>
              <a:t>Lang </a:t>
            </a:r>
            <a:r>
              <a:rPr lang="en-US" u="sng" dirty="0" err="1" smtClean="0"/>
              <a:t>etal</a:t>
            </a:r>
            <a:r>
              <a:rPr lang="en-US" u="sng" dirty="0" smtClean="0"/>
              <a:t>. Phys</a:t>
            </a:r>
            <a:r>
              <a:rPr lang="en-US" u="sng" dirty="0"/>
              <a:t>. Rev. E 89, </a:t>
            </a:r>
            <a:r>
              <a:rPr lang="en-US" u="sng" dirty="0" smtClean="0"/>
              <a:t>022606 (2014)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4834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Fission Yeast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2" name="Picture 1" descr="schizo-fissionyeast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411336"/>
            <a:ext cx="4953000" cy="4216494"/>
          </a:xfrm>
          <a:prstGeom prst="rect">
            <a:avLst/>
          </a:prstGeom>
        </p:spPr>
      </p:pic>
      <p:pic>
        <p:nvPicPr>
          <p:cNvPr id="3" name="Picture 2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0672" y="1587500"/>
            <a:ext cx="898278" cy="308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7892" y="4951694"/>
            <a:ext cx="248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Sketch of fission yeast </a:t>
            </a:r>
          </a:p>
          <a:p>
            <a:r>
              <a:rPr lang="en-US" sz="2000" dirty="0" smtClean="0"/>
              <a:t>during cell division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52500" y="5793085"/>
            <a:ext cx="369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/>
              <a:t>Rhind</a:t>
            </a:r>
            <a:r>
              <a:rPr lang="en-US" u="sng" dirty="0"/>
              <a:t> N et </a:t>
            </a:r>
            <a:r>
              <a:rPr lang="en-US" u="sng" dirty="0" smtClean="0"/>
              <a:t>al. </a:t>
            </a:r>
            <a:r>
              <a:rPr lang="en-US" u="sng" dirty="0"/>
              <a:t>Science. April 21, 2011</a:t>
            </a:r>
          </a:p>
        </p:txBody>
      </p:sp>
    </p:spTree>
    <p:extLst>
      <p:ext uri="{BB962C8B-B14F-4D97-AF65-F5344CB8AC3E}">
        <p14:creationId xmlns:p14="http://schemas.microsoft.com/office/powerpoint/2010/main" val="381241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117648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323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Model chromosome by polymer loops</a:t>
            </a:r>
            <a:endParaRPr lang="en-US" sz="3600" dirty="0"/>
          </a:p>
        </p:txBody>
      </p:sp>
      <p:pic>
        <p:nvPicPr>
          <p:cNvPr id="11" name="Picture 10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121" y="3702845"/>
            <a:ext cx="3079750" cy="230981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94125" y="5040313"/>
            <a:ext cx="1539875" cy="5873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712" y="3709790"/>
            <a:ext cx="3135314" cy="23514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54559" y="4691559"/>
            <a:ext cx="1958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co-moving frame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6456" y="2728910"/>
            <a:ext cx="1745058" cy="73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9018" y="1157488"/>
            <a:ext cx="735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One </a:t>
            </a:r>
            <a:r>
              <a:rPr lang="en-US" sz="2400" dirty="0">
                <a:solidFill>
                  <a:schemeClr val="tx2"/>
                </a:solidFill>
              </a:rPr>
              <a:t>Chromosome is represented by a </a:t>
            </a:r>
            <a:r>
              <a:rPr lang="en-US" sz="2400" dirty="0" smtClean="0">
                <a:solidFill>
                  <a:schemeClr val="tx2"/>
                </a:solidFill>
              </a:rPr>
              <a:t>polymer </a:t>
            </a:r>
            <a:r>
              <a:rPr lang="en-US" sz="2400" dirty="0">
                <a:solidFill>
                  <a:schemeClr val="tx2"/>
                </a:solidFill>
              </a:rPr>
              <a:t>ring with 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chemeClr val="tx2"/>
                </a:solidFill>
              </a:rPr>
              <a:t>driven bead be the </a:t>
            </a:r>
            <a:r>
              <a:rPr lang="en-US" sz="2400" b="1" dirty="0">
                <a:solidFill>
                  <a:srgbClr val="FF0000"/>
                </a:solidFill>
              </a:rPr>
              <a:t>SPB</a:t>
            </a:r>
            <a:r>
              <a:rPr lang="en-US" sz="2400" dirty="0">
                <a:solidFill>
                  <a:schemeClr val="tx2"/>
                </a:solidFill>
              </a:rPr>
              <a:t>(spindle </a:t>
            </a:r>
            <a:r>
              <a:rPr lang="en-US" sz="2400" dirty="0" smtClean="0">
                <a:solidFill>
                  <a:schemeClr val="tx2"/>
                </a:solidFill>
              </a:rPr>
              <a:t>pole body</a:t>
            </a:r>
            <a:r>
              <a:rPr lang="en-US" sz="2400" dirty="0">
                <a:solidFill>
                  <a:schemeClr val="tx2"/>
                </a:solidFill>
              </a:rPr>
              <a:t>).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13000" y="3095625"/>
            <a:ext cx="1936750" cy="872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3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09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Pinned polymer loop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0463" y="1559913"/>
            <a:ext cx="3553423" cy="2246769"/>
            <a:chOff x="727810" y="1939378"/>
            <a:chExt cx="3553423" cy="2246769"/>
          </a:xfrm>
        </p:grpSpPr>
        <p:sp>
          <p:nvSpPr>
            <p:cNvPr id="13" name="TextBox 12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1866840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24" name="Equation" r:id="rId3" imgW="127000" imgH="139700" progId="Equation.3">
                    <p:embed/>
                  </p:oleObj>
                </mc:Choice>
                <mc:Fallback>
                  <p:oleObj name="Equation" r:id="rId3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1086114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25" name="Equation" r:id="rId5" imgW="127000" imgH="215900" progId="Equation.3">
                    <p:embed/>
                  </p:oleObj>
                </mc:Choice>
                <mc:Fallback>
                  <p:oleObj name="Equation" r:id="rId5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23" y="1329821"/>
            <a:ext cx="3651249" cy="27384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750" y="3918376"/>
            <a:ext cx="3273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Results we already have: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8886" y="4631293"/>
            <a:ext cx="2072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 position: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80032" y="5367432"/>
            <a:ext cx="269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Position </a:t>
            </a:r>
            <a:r>
              <a:rPr lang="en-US" sz="2400" dirty="0" smtClean="0"/>
              <a:t>covariance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1" y="5399182"/>
            <a:ext cx="3441700" cy="4826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41" y="4665757"/>
            <a:ext cx="635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733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Characteristic quantities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6625" y="1434584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radius: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36625" y="240519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4" y="1029313"/>
            <a:ext cx="3914133" cy="137587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9" y="5176797"/>
            <a:ext cx="5035549" cy="93746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3" y="3280759"/>
            <a:ext cx="7340600" cy="14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733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Characteristic quantities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36625" y="1196130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 based measure:</a:t>
            </a:r>
            <a:endParaRPr lang="en-US" sz="2400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047875"/>
            <a:ext cx="2476500" cy="1333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4048125"/>
            <a:ext cx="2209800" cy="13335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826000" y="2746375"/>
            <a:ext cx="1524000" cy="1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10926" y="4708525"/>
            <a:ext cx="1524000" cy="1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3926" y="2260084"/>
            <a:ext cx="200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to [0,1]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83926" y="4206359"/>
            <a:ext cx="20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 to [-1,1]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53602" y="2337028"/>
            <a:ext cx="204615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>
                <a:solidFill>
                  <a:srgbClr val="FF0000"/>
                </a:solidFill>
              </a:rPr>
              <a:t>Asphericity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55264" y="4016375"/>
            <a:ext cx="23903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the </a:t>
            </a:r>
            <a:r>
              <a:rPr lang="en-US" altLang="zh-CN" sz="3200" dirty="0">
                <a:solidFill>
                  <a:srgbClr val="FF0000"/>
                </a:solidFill>
              </a:rPr>
              <a:t>nature of 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err="1" smtClean="0">
                <a:solidFill>
                  <a:srgbClr val="FF0000"/>
                </a:solidFill>
              </a:rPr>
              <a:t>asphericity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0578" y="5754341"/>
            <a:ext cx="362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J. W. Cannon, J. Phys. (1991)</a:t>
            </a:r>
          </a:p>
          <a:p>
            <a:r>
              <a:rPr lang="en-US" u="sng" dirty="0" smtClean="0"/>
              <a:t>Karen </a:t>
            </a:r>
            <a:r>
              <a:rPr lang="en-US" u="sng" dirty="0" err="1" smtClean="0"/>
              <a:t>Alim</a:t>
            </a:r>
            <a:r>
              <a:rPr lang="en-US" u="sng" dirty="0" smtClean="0"/>
              <a:t> &amp; Erwin Frey, PRL (2007)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20322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55040" y="2081053"/>
            <a:ext cx="5319630" cy="1837643"/>
            <a:chOff x="1310289" y="3689756"/>
            <a:chExt cx="6781800" cy="2342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289" y="4254500"/>
              <a:ext cx="6781800" cy="17780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endCxn id="9" idx="1"/>
            </p:cNvCxnSpPr>
            <p:nvPr/>
          </p:nvCxnSpPr>
          <p:spPr>
            <a:xfrm>
              <a:off x="1950851" y="4032250"/>
              <a:ext cx="5135303" cy="0"/>
            </a:xfrm>
            <a:prstGeom prst="straightConnector1">
              <a:avLst/>
            </a:prstGeom>
            <a:ln w="762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82798" y="3689756"/>
              <a:ext cx="418654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0</a:t>
              </a:r>
              <a:endParaRPr lang="en-US" sz="3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6154" y="3709084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1</a:t>
              </a:r>
              <a:endParaRPr lang="en-US" sz="3600" dirty="0"/>
            </a:p>
          </p:txBody>
        </p:sp>
      </p:grp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24564"/>
            <a:ext cx="1889271" cy="86128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8" y="3941655"/>
            <a:ext cx="2501900" cy="1090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1556" y="1304089"/>
            <a:ext cx="1909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0000FF"/>
                </a:solidFill>
              </a:rPr>
              <a:t>Asphericity</a:t>
            </a:r>
            <a:r>
              <a:rPr lang="en-US" altLang="zh-CN" sz="2800" dirty="0" smtClean="0">
                <a:solidFill>
                  <a:srgbClr val="0000FF"/>
                </a:solidFill>
              </a:rPr>
              <a:t>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474" y="4129118"/>
            <a:ext cx="387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the nature of </a:t>
            </a:r>
            <a:r>
              <a:rPr lang="en-US" altLang="zh-CN" sz="2800" dirty="0" err="1">
                <a:solidFill>
                  <a:srgbClr val="0000FF"/>
                </a:solidFill>
              </a:rPr>
              <a:t>asphericity</a:t>
            </a:r>
            <a:r>
              <a:rPr lang="en-US" altLang="zh-CN" sz="2800" dirty="0" smtClean="0">
                <a:solidFill>
                  <a:srgbClr val="0000FF"/>
                </a:solidFill>
              </a:rPr>
              <a:t>: 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50" y="1256464"/>
            <a:ext cx="2225733" cy="6395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184" y="5746750"/>
            <a:ext cx="1444624" cy="10112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108" y="5646737"/>
            <a:ext cx="785122" cy="11112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782771" y="5486605"/>
            <a:ext cx="4028121" cy="0"/>
          </a:xfrm>
          <a:prstGeom prst="straightConnector1">
            <a:avLst/>
          </a:prstGeom>
          <a:ln w="762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10892" y="5095656"/>
            <a:ext cx="64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+1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77" y="5116075"/>
            <a:ext cx="55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</a:t>
            </a:r>
            <a:r>
              <a:rPr lang="en-US" sz="3600" dirty="0" smtClean="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138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029314"/>
            <a:ext cx="7016750" cy="50816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97230" y="6247588"/>
            <a:ext cx="362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Karen </a:t>
            </a:r>
            <a:r>
              <a:rPr lang="en-US" u="sng" dirty="0" err="1" smtClean="0"/>
              <a:t>Alim</a:t>
            </a:r>
            <a:r>
              <a:rPr lang="en-US" u="sng" dirty="0" smtClean="0"/>
              <a:t> &amp; Erwin Frey, PRL (2007),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515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14866</TotalTime>
  <Words>906</Words>
  <Application>Microsoft Macintosh PowerPoint</Application>
  <PresentationFormat>On-screen Show (4:3)</PresentationFormat>
  <Paragraphs>198</Paragraphs>
  <Slides>47</Slides>
  <Notes>1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Equation</vt:lpstr>
      <vt:lpstr>Shape of moving chromosomes in fission yeast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245</cp:revision>
  <dcterms:created xsi:type="dcterms:W3CDTF">2014-01-10T16:20:02Z</dcterms:created>
  <dcterms:modified xsi:type="dcterms:W3CDTF">2015-04-26T20:58:37Z</dcterms:modified>
</cp:coreProperties>
</file>